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5" r:id="rId10"/>
    <p:sldId id="266" r:id="rId11"/>
    <p:sldId id="267" r:id="rId12"/>
    <p:sldId id="268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69" r:id="rId28"/>
    <p:sldId id="270" r:id="rId29"/>
    <p:sldId id="27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2.bin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3.bin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4.bin"/><Relationship Id="rId1" Type="http://schemas.openxmlformats.org/officeDocument/2006/relationships/themeOverride" Target="../theme/themeOverride14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I</a:t>
            </a:r>
            <a:r>
              <a:rPr lang="en-US" baseline="0"/>
              <a:t> can see all instruction that the teacher is giving without objects being in the way.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S1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5749120"/>
        <c:axId val="145750656"/>
      </c:barChart>
      <c:catAx>
        <c:axId val="14574912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5750656"/>
        <c:crosses val="autoZero"/>
        <c:auto val="1"/>
        <c:lblAlgn val="ctr"/>
        <c:lblOffset val="100"/>
        <c:noMultiLvlLbl val="0"/>
      </c:catAx>
      <c:valAx>
        <c:axId val="145750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7491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I like the flooring in this room.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Sheet1!$A$11</c:f>
              <c:strCache>
                <c:ptCount val="1"/>
                <c:pt idx="0">
                  <c:v>S10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Sheet1!$B$11:$F$11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810752"/>
        <c:axId val="146812288"/>
      </c:barChart>
      <c:catAx>
        <c:axId val="146810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812288"/>
        <c:crosses val="autoZero"/>
        <c:auto val="1"/>
        <c:lblAlgn val="ctr"/>
        <c:lblOffset val="100"/>
        <c:noMultiLvlLbl val="0"/>
      </c:catAx>
      <c:valAx>
        <c:axId val="146812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8107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If I stayed in this room for a while, the lighting would not bug me.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Sheet1!$A$12</c:f>
              <c:strCache>
                <c:ptCount val="1"/>
                <c:pt idx="0">
                  <c:v>S11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Sheet1!$B$12:$F$12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842752"/>
        <c:axId val="146844288"/>
      </c:barChart>
      <c:catAx>
        <c:axId val="146842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844288"/>
        <c:crosses val="autoZero"/>
        <c:auto val="1"/>
        <c:lblAlgn val="ctr"/>
        <c:lblOffset val="100"/>
        <c:noMultiLvlLbl val="0"/>
      </c:catAx>
      <c:valAx>
        <c:axId val="146844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8427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The color of this room is not distracting.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Sheet1!$A$13</c:f>
              <c:strCache>
                <c:ptCount val="1"/>
                <c:pt idx="0">
                  <c:v>S12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Sheet1!$B$13:$F$13</c:f>
              <c:numCache>
                <c:formatCode>General</c:formatCode>
                <c:ptCount val="5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772352"/>
        <c:axId val="146773888"/>
      </c:barChart>
      <c:catAx>
        <c:axId val="1467723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773888"/>
        <c:crosses val="autoZero"/>
        <c:auto val="1"/>
        <c:lblAlgn val="ctr"/>
        <c:lblOffset val="100"/>
        <c:noMultiLvlLbl val="0"/>
      </c:catAx>
      <c:valAx>
        <c:axId val="146773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7723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The color of this room is relaxing and makes a good work environment for me.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S13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Sheet1!$B$14:$F$14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935168"/>
        <c:axId val="146941056"/>
      </c:barChart>
      <c:catAx>
        <c:axId val="1469351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941056"/>
        <c:crosses val="autoZero"/>
        <c:auto val="1"/>
        <c:lblAlgn val="ctr"/>
        <c:lblOffset val="100"/>
        <c:noMultiLvlLbl val="0"/>
      </c:catAx>
      <c:valAx>
        <c:axId val="146941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93516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The</a:t>
            </a:r>
            <a:r>
              <a:rPr lang="en-US" baseline="0"/>
              <a:t> color of this room is inviting.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Sheet1!$A$15</c:f>
              <c:strCache>
                <c:ptCount val="1"/>
                <c:pt idx="0">
                  <c:v>S14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Sheet1!$B$15:$F$15</c:f>
              <c:numCache>
                <c:formatCode>General</c:formatCode>
                <c:ptCount val="5"/>
                <c:pt idx="0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954880"/>
        <c:axId val="147337600"/>
      </c:barChart>
      <c:catAx>
        <c:axId val="14695488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7337600"/>
        <c:crosses val="autoZero"/>
        <c:auto val="1"/>
        <c:lblAlgn val="ctr"/>
        <c:lblOffset val="100"/>
        <c:noMultiLvlLbl val="0"/>
      </c:catAx>
      <c:valAx>
        <c:axId val="147337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95488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I</a:t>
            </a:r>
            <a:r>
              <a:rPr lang="en-US" baseline="0"/>
              <a:t> can always hear what the teacher is saying.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S2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5330560"/>
        <c:axId val="145332096"/>
      </c:barChart>
      <c:catAx>
        <c:axId val="1453305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5332096"/>
        <c:crosses val="autoZero"/>
        <c:auto val="1"/>
        <c:lblAlgn val="ctr"/>
        <c:lblOffset val="100"/>
        <c:noMultiLvlLbl val="0"/>
      </c:catAx>
      <c:valAx>
        <c:axId val="14533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3305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There</a:t>
            </a:r>
            <a:r>
              <a:rPr lang="en-US" baseline="0"/>
              <a:t> is enough space for me to get around easy in this room.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S3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5509760"/>
        <c:axId val="145515648"/>
      </c:barChart>
      <c:catAx>
        <c:axId val="1455097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5515648"/>
        <c:crosses val="autoZero"/>
        <c:auto val="1"/>
        <c:lblAlgn val="ctr"/>
        <c:lblOffset val="100"/>
        <c:noMultiLvlLbl val="0"/>
      </c:catAx>
      <c:valAx>
        <c:axId val="145515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5097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When I am in this room, the teacher talks and I</a:t>
            </a:r>
            <a:r>
              <a:rPr lang="en-US" baseline="0"/>
              <a:t> listen and take notes.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S4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5533568"/>
        <c:axId val="146092416"/>
      </c:barChart>
      <c:catAx>
        <c:axId val="1455335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092416"/>
        <c:crosses val="autoZero"/>
        <c:auto val="1"/>
        <c:lblAlgn val="ctr"/>
        <c:lblOffset val="100"/>
        <c:noMultiLvlLbl val="0"/>
      </c:catAx>
      <c:valAx>
        <c:axId val="1460924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53356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When I am in this room,</a:t>
            </a:r>
            <a:r>
              <a:rPr lang="en-US" baseline="0"/>
              <a:t> I work by myself.</a:t>
            </a:r>
            <a:endParaRPr lang="en-US"/>
          </a:p>
        </c:rich>
      </c:tx>
      <c:layout>
        <c:manualLayout>
          <c:xMode val="edge"/>
          <c:yMode val="edge"/>
          <c:x val="0.14049300087489064"/>
          <c:y val="2.77777777777777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0555555555555555E-2"/>
          <c:y val="0.40755978419364247"/>
          <c:w val="0.93888888888888888"/>
          <c:h val="0.419955526392534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S5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1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126720"/>
        <c:axId val="146128256"/>
      </c:barChart>
      <c:catAx>
        <c:axId val="14612672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128256"/>
        <c:crosses val="autoZero"/>
        <c:auto val="1"/>
        <c:lblAlgn val="ctr"/>
        <c:lblOffset val="100"/>
        <c:noMultiLvlLbl val="0"/>
      </c:catAx>
      <c:valAx>
        <c:axId val="1461282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1267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When I am in this room, I work with a partner.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Sheet1!$A$7</c:f>
              <c:strCache>
                <c:ptCount val="1"/>
                <c:pt idx="0">
                  <c:v>S6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5921152"/>
        <c:axId val="145922688"/>
      </c:barChart>
      <c:catAx>
        <c:axId val="1459211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45922688"/>
        <c:crosses val="autoZero"/>
        <c:auto val="1"/>
        <c:lblAlgn val="ctr"/>
        <c:lblOffset val="100"/>
        <c:noMultiLvlLbl val="0"/>
      </c:catAx>
      <c:valAx>
        <c:axId val="145922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9211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When I am in this room, I work on group projects.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Sheet1!$A$8</c:f>
              <c:strCache>
                <c:ptCount val="1"/>
                <c:pt idx="0">
                  <c:v>S7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Sheet1!$B$8:$F$8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424192"/>
        <c:axId val="146425728"/>
      </c:barChart>
      <c:catAx>
        <c:axId val="146424192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425728"/>
        <c:crosses val="autoZero"/>
        <c:auto val="1"/>
        <c:lblAlgn val="ctr"/>
        <c:lblOffset val="100"/>
        <c:noMultiLvlLbl val="0"/>
      </c:catAx>
      <c:valAx>
        <c:axId val="1464257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42419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When I am in this room I take tests.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Sheet1!$A$9</c:f>
              <c:strCache>
                <c:ptCount val="1"/>
                <c:pt idx="0">
                  <c:v>S8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Sheet1!$B$9:$F$9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443648"/>
        <c:axId val="146252928"/>
      </c:barChart>
      <c:catAx>
        <c:axId val="146443648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252928"/>
        <c:crosses val="autoZero"/>
        <c:auto val="1"/>
        <c:lblAlgn val="ctr"/>
        <c:lblOffset val="100"/>
        <c:noMultiLvlLbl val="0"/>
      </c:catAx>
      <c:valAx>
        <c:axId val="146252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44364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We use the projector in this room often.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S9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Sheet1!$B$10:$F$10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6360960"/>
        <c:axId val="146362752"/>
      </c:barChart>
      <c:catAx>
        <c:axId val="1463609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6362752"/>
        <c:crosses val="autoZero"/>
        <c:auto val="1"/>
        <c:lblAlgn val="ctr"/>
        <c:lblOffset val="100"/>
        <c:noMultiLvlLbl val="0"/>
      </c:catAx>
      <c:valAx>
        <c:axId val="146362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63609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515598E-EE75-4D1C-B29D-1AA4C3AAF9D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D35D777-F9AE-430A-881D-BA3F42C1B8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406" y="2971800"/>
            <a:ext cx="7772400" cy="1470025"/>
          </a:xfrm>
        </p:spPr>
        <p:txBody>
          <a:bodyPr/>
          <a:lstStyle/>
          <a:p>
            <a:r>
              <a:rPr lang="en-US" dirty="0" smtClean="0"/>
              <a:t>Classical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114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Building a just and excellent education foundation.</a:t>
            </a:r>
            <a:endParaRPr lang="en-US" sz="2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914400"/>
            <a:ext cx="2628169" cy="22411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9878" y="5246778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Erika Jensen      Corey Burns     Fletcher </a:t>
            </a:r>
            <a:r>
              <a:rPr lang="en-US" sz="1400" dirty="0" err="1" smtClean="0"/>
              <a:t>Goldinger</a:t>
            </a:r>
            <a:r>
              <a:rPr lang="en-US" sz="1400" dirty="0" smtClean="0"/>
              <a:t>    </a:t>
            </a:r>
            <a:r>
              <a:rPr lang="en-US" sz="1400" dirty="0" err="1" smtClean="0"/>
              <a:t>Khadijah</a:t>
            </a:r>
            <a:r>
              <a:rPr lang="en-US" sz="1400" dirty="0" smtClean="0"/>
              <a:t> Abrams     </a:t>
            </a:r>
            <a:r>
              <a:rPr lang="en-US" sz="1400" dirty="0" err="1" smtClean="0"/>
              <a:t>Santwana</a:t>
            </a:r>
            <a:r>
              <a:rPr lang="en-US" sz="1400" dirty="0" smtClean="0"/>
              <a:t> </a:t>
            </a:r>
            <a:r>
              <a:rPr lang="en-US" sz="1400" dirty="0" err="1" smtClean="0"/>
              <a:t>Mandalika</a:t>
            </a:r>
            <a:r>
              <a:rPr lang="en-US" sz="1400" dirty="0" smtClean="0"/>
              <a:t>    Jason </a:t>
            </a:r>
            <a:r>
              <a:rPr lang="en-US" sz="1400" dirty="0" err="1" smtClean="0"/>
              <a:t>Bailin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100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6054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79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310"/>
          </a:xfrm>
        </p:spPr>
      </p:pic>
    </p:spTree>
    <p:extLst>
      <p:ext uri="{BB962C8B-B14F-4D97-AF65-F5344CB8AC3E}">
        <p14:creationId xmlns:p14="http://schemas.microsoft.com/office/powerpoint/2010/main" val="20053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134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9909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1867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2646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3300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9084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114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429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Classical School provides a classical education that serves as a teaching model to tailor the curriculum subject matter to a child’s cognitive development. </a:t>
            </a:r>
            <a:endParaRPr lang="en-US" dirty="0" smtClean="0"/>
          </a:p>
          <a:p>
            <a:pPr algn="ctr"/>
            <a:r>
              <a:rPr lang="en-US" dirty="0" smtClean="0"/>
              <a:t>The </a:t>
            </a:r>
            <a:r>
              <a:rPr lang="en-US" dirty="0"/>
              <a:t>trivium consists of the Grammar Stage, the Logic Stage, and the Rhetoric Stage.  </a:t>
            </a:r>
            <a:endParaRPr lang="en-US" dirty="0" smtClean="0"/>
          </a:p>
          <a:p>
            <a:pPr algn="ctr"/>
            <a:r>
              <a:rPr lang="en-US" dirty="0" smtClean="0"/>
              <a:t>This </a:t>
            </a:r>
            <a:r>
              <a:rPr lang="en-US" dirty="0"/>
              <a:t>three-step approach to learning trains the students in a consistent, repeatable process that can be used for all future </a:t>
            </a:r>
            <a:r>
              <a:rPr lang="en-US" dirty="0" smtClean="0"/>
              <a:t>learning also, this </a:t>
            </a:r>
            <a:r>
              <a:rPr lang="en-US" dirty="0"/>
              <a:t>three-step learning process matches the developmental stages of a growing child.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7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1067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7916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2805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8747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307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6328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7846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Research Results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dirty="0" smtClean="0"/>
              <a:t>	From the surveys, we realized that the room really does not need much structural change. However, the color scheme needs an update as well as the flooring and </a:t>
            </a:r>
            <a:r>
              <a:rPr lang="en-US" dirty="0" smtClean="0"/>
              <a:t>furniture </a:t>
            </a:r>
            <a:r>
              <a:rPr lang="en-US" dirty="0" smtClean="0"/>
              <a:t>around the room</a:t>
            </a:r>
            <a:r>
              <a:rPr lang="en-US" dirty="0" smtClean="0"/>
              <a:t>. We will change the tack boards to help accommodate the multiple classes who use the 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1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Changed color</a:t>
            </a:r>
          </a:p>
          <a:p>
            <a:r>
              <a:rPr lang="en-US" dirty="0" smtClean="0"/>
              <a:t>Rearranged desks</a:t>
            </a:r>
          </a:p>
          <a:p>
            <a:r>
              <a:rPr lang="en-US" dirty="0" smtClean="0"/>
              <a:t>Purchased new storage units</a:t>
            </a:r>
          </a:p>
          <a:p>
            <a:r>
              <a:rPr lang="en-US" dirty="0" smtClean="0"/>
              <a:t>Sliding tack board</a:t>
            </a:r>
          </a:p>
          <a:p>
            <a:r>
              <a:rPr lang="en-US" dirty="0" smtClean="0"/>
              <a:t>Floor to ceiling cabinets</a:t>
            </a:r>
          </a:p>
          <a:p>
            <a:r>
              <a:rPr lang="en-US" dirty="0" smtClean="0"/>
              <a:t>Wheels </a:t>
            </a:r>
            <a:r>
              <a:rPr lang="en-US" dirty="0" smtClean="0"/>
              <a:t>on every furniture piece</a:t>
            </a:r>
            <a:endParaRPr lang="en-US" dirty="0" smtClean="0"/>
          </a:p>
          <a:p>
            <a:r>
              <a:rPr lang="en-US" dirty="0" smtClean="0"/>
              <a:t>Added a space rug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Design rational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/>
            <a:r>
              <a:rPr lang="en-US" dirty="0" smtClean="0"/>
              <a:t>Colors affect learning </a:t>
            </a:r>
            <a:r>
              <a:rPr lang="en-US" dirty="0" smtClean="0"/>
              <a:t>and are </a:t>
            </a:r>
            <a:r>
              <a:rPr lang="en-US" smtClean="0"/>
              <a:t>mor</a:t>
            </a:r>
            <a:r>
              <a:rPr lang="en-US" smtClean="0"/>
              <a:t>e inviting</a:t>
            </a:r>
            <a:endParaRPr lang="en-US" dirty="0" smtClean="0"/>
          </a:p>
          <a:p>
            <a:pPr marL="285750" indent="-285750"/>
            <a:r>
              <a:rPr lang="en-US" dirty="0" smtClean="0"/>
              <a:t>Wheels add mobility </a:t>
            </a:r>
          </a:p>
          <a:p>
            <a:pPr marL="285750" indent="-285750"/>
            <a:r>
              <a:rPr lang="en-US" dirty="0" smtClean="0"/>
              <a:t>The new arrangement makes for a more functional space</a:t>
            </a:r>
          </a:p>
          <a:p>
            <a:pPr marL="285750" indent="-285750"/>
            <a:r>
              <a:rPr lang="en-US" dirty="0" smtClean="0"/>
              <a:t>Sliding tack board for more class room interactivity</a:t>
            </a:r>
          </a:p>
          <a:p>
            <a:pPr marL="285750" indent="-285750"/>
            <a:r>
              <a:rPr lang="en-US" dirty="0" smtClean="0"/>
              <a:t>The floor to ceiling cabinets create more storage space</a:t>
            </a:r>
          </a:p>
          <a:p>
            <a:pPr marL="285750" indent="-285750"/>
            <a:r>
              <a:rPr lang="en-US" dirty="0" smtClean="0"/>
              <a:t>The </a:t>
            </a:r>
            <a:r>
              <a:rPr lang="en-US" dirty="0" smtClean="0"/>
              <a:t>rug  </a:t>
            </a:r>
            <a:r>
              <a:rPr lang="en-US" dirty="0" smtClean="0"/>
              <a:t>makes the floor more </a:t>
            </a:r>
            <a:r>
              <a:rPr lang="en-US" dirty="0" smtClean="0"/>
              <a:t>comfortable, inviting </a:t>
            </a:r>
            <a:r>
              <a:rPr lang="en-US" dirty="0" smtClean="0"/>
              <a:t>and helps dampen sound</a:t>
            </a:r>
          </a:p>
          <a:p>
            <a:pPr marL="285750" indent="-285750"/>
            <a:endParaRPr lang="en-US" dirty="0" smtClean="0"/>
          </a:p>
          <a:p>
            <a:pPr marL="285750" indent="-285750"/>
            <a:endParaRPr lang="en-US" dirty="0" smtClean="0"/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Kindergarten –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algn="ctr"/>
            <a:r>
              <a:rPr lang="en-US" dirty="0" smtClean="0"/>
              <a:t>There are a total of 475 students and 42 staff members.</a:t>
            </a:r>
          </a:p>
          <a:p>
            <a:pPr algn="ctr"/>
            <a:r>
              <a:rPr lang="en-US" dirty="0"/>
              <a:t>3310 N. Durkee Street; Appleton, WI </a:t>
            </a:r>
            <a:r>
              <a:rPr lang="en-US" dirty="0" smtClean="0"/>
              <a:t>54911.</a:t>
            </a:r>
            <a:endParaRPr lang="en-US" dirty="0"/>
          </a:p>
        </p:txBody>
      </p:sp>
      <p:pic>
        <p:nvPicPr>
          <p:cNvPr id="2052" name="Picture 4" descr="http://www1.aasd.k12.wi.us/sp/district/schools/PublishingImages/classic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5687"/>
            <a:ext cx="2438400" cy="170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6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 with Mrs. </a:t>
            </a:r>
            <a:r>
              <a:rPr lang="en-US" dirty="0" err="1" smtClean="0"/>
              <a:t>Polvolney</a:t>
            </a:r>
            <a:r>
              <a:rPr lang="en-US" dirty="0" smtClean="0"/>
              <a:t> </a:t>
            </a:r>
          </a:p>
          <a:p>
            <a:r>
              <a:rPr lang="en-US" dirty="0" smtClean="0"/>
              <a:t>Toured entire school</a:t>
            </a:r>
          </a:p>
          <a:p>
            <a:r>
              <a:rPr lang="en-US" dirty="0" smtClean="0"/>
              <a:t>Met with Mrs. </a:t>
            </a:r>
            <a:r>
              <a:rPr lang="en-US" dirty="0" err="1" smtClean="0"/>
              <a:t>Crownheart</a:t>
            </a:r>
            <a:r>
              <a:rPr lang="en-US" dirty="0" smtClean="0"/>
              <a:t>, teacher of the room we will redesign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59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Observed lesson</a:t>
            </a:r>
          </a:p>
          <a:p>
            <a:r>
              <a:rPr lang="en-US" dirty="0" smtClean="0"/>
              <a:t>Surveyed </a:t>
            </a:r>
            <a:r>
              <a:rPr lang="en-US" dirty="0" smtClean="0"/>
              <a:t>teacher/students</a:t>
            </a:r>
          </a:p>
          <a:p>
            <a:r>
              <a:rPr lang="en-US" dirty="0"/>
              <a:t>R</a:t>
            </a:r>
            <a:r>
              <a:rPr lang="en-US" dirty="0" smtClean="0"/>
              <a:t>oom </a:t>
            </a:r>
            <a:r>
              <a:rPr lang="en-US" dirty="0" smtClean="0"/>
              <a:t>measurements </a:t>
            </a:r>
          </a:p>
          <a:p>
            <a:r>
              <a:rPr lang="en-US" dirty="0" smtClean="0"/>
              <a:t>Took photos</a:t>
            </a:r>
          </a:p>
          <a:p>
            <a:pPr indent="0">
              <a:buNone/>
            </a:pPr>
            <a:endParaRPr lang="en-US" dirty="0"/>
          </a:p>
        </p:txBody>
      </p:sp>
      <p:sp>
        <p:nvSpPr>
          <p:cNvPr id="4" name="Photo"/>
          <p:cNvSpPr>
            <a:spLocks noEditPoints="1" noChangeArrowheads="1"/>
          </p:cNvSpPr>
          <p:nvPr/>
        </p:nvSpPr>
        <p:spPr bwMode="auto">
          <a:xfrm>
            <a:off x="5410200" y="3352800"/>
            <a:ext cx="1809750" cy="1362075"/>
          </a:xfrm>
          <a:custGeom>
            <a:avLst/>
            <a:gdLst>
              <a:gd name="T0" fmla="*/ 0 w 21600"/>
              <a:gd name="T1" fmla="*/ 3085 h 21600"/>
              <a:gd name="T2" fmla="*/ 10800 w 21600"/>
              <a:gd name="T3" fmla="*/ 0 h 21600"/>
              <a:gd name="T4" fmla="*/ 21600 w 21600"/>
              <a:gd name="T5" fmla="*/ 3085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8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0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21600"/>
                </a:moveTo>
                <a:lnTo>
                  <a:pt x="0" y="3085"/>
                </a:lnTo>
                <a:lnTo>
                  <a:pt x="1542" y="3085"/>
                </a:lnTo>
                <a:lnTo>
                  <a:pt x="1542" y="1028"/>
                </a:lnTo>
                <a:lnTo>
                  <a:pt x="3857" y="1028"/>
                </a:lnTo>
                <a:lnTo>
                  <a:pt x="3857" y="3085"/>
                </a:lnTo>
                <a:lnTo>
                  <a:pt x="5400" y="3085"/>
                </a:lnTo>
                <a:lnTo>
                  <a:pt x="6942" y="0"/>
                </a:lnTo>
                <a:lnTo>
                  <a:pt x="14657" y="0"/>
                </a:lnTo>
                <a:lnTo>
                  <a:pt x="16200" y="3085"/>
                </a:ln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  <a:path w="21600" h="21600" extrusionOk="0">
                <a:moveTo>
                  <a:pt x="0" y="3085"/>
                </a:move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lnTo>
                  <a:pt x="0" y="3085"/>
                </a:lnTo>
                <a:close/>
              </a:path>
              <a:path w="21600" h="21600" extrusionOk="0">
                <a:moveTo>
                  <a:pt x="10800" y="4800"/>
                </a:moveTo>
                <a:lnTo>
                  <a:pt x="11925" y="4971"/>
                </a:lnTo>
                <a:lnTo>
                  <a:pt x="13017" y="5442"/>
                </a:lnTo>
                <a:lnTo>
                  <a:pt x="14046" y="6128"/>
                </a:lnTo>
                <a:lnTo>
                  <a:pt x="14914" y="7071"/>
                </a:lnTo>
                <a:lnTo>
                  <a:pt x="15621" y="8271"/>
                </a:lnTo>
                <a:lnTo>
                  <a:pt x="16167" y="9514"/>
                </a:lnTo>
                <a:lnTo>
                  <a:pt x="16425" y="11014"/>
                </a:lnTo>
                <a:lnTo>
                  <a:pt x="16585" y="12471"/>
                </a:lnTo>
                <a:lnTo>
                  <a:pt x="16489" y="14014"/>
                </a:lnTo>
                <a:lnTo>
                  <a:pt x="16135" y="15471"/>
                </a:lnTo>
                <a:lnTo>
                  <a:pt x="15621" y="16800"/>
                </a:lnTo>
                <a:lnTo>
                  <a:pt x="14914" y="18000"/>
                </a:lnTo>
                <a:lnTo>
                  <a:pt x="14046" y="18942"/>
                </a:lnTo>
                <a:lnTo>
                  <a:pt x="13050" y="19671"/>
                </a:lnTo>
                <a:lnTo>
                  <a:pt x="11925" y="20057"/>
                </a:lnTo>
                <a:lnTo>
                  <a:pt x="10832" y="20185"/>
                </a:lnTo>
                <a:lnTo>
                  <a:pt x="9675" y="20142"/>
                </a:lnTo>
                <a:lnTo>
                  <a:pt x="8582" y="19628"/>
                </a:lnTo>
                <a:lnTo>
                  <a:pt x="7553" y="18942"/>
                </a:lnTo>
                <a:lnTo>
                  <a:pt x="6717" y="17957"/>
                </a:lnTo>
                <a:lnTo>
                  <a:pt x="5946" y="16842"/>
                </a:lnTo>
                <a:lnTo>
                  <a:pt x="5464" y="15514"/>
                </a:lnTo>
                <a:lnTo>
                  <a:pt x="5078" y="14014"/>
                </a:lnTo>
                <a:lnTo>
                  <a:pt x="5014" y="12514"/>
                </a:lnTo>
                <a:lnTo>
                  <a:pt x="5110" y="11014"/>
                </a:lnTo>
                <a:lnTo>
                  <a:pt x="5528" y="9557"/>
                </a:lnTo>
                <a:lnTo>
                  <a:pt x="6010" y="8228"/>
                </a:lnTo>
                <a:lnTo>
                  <a:pt x="6750" y="7114"/>
                </a:lnTo>
                <a:lnTo>
                  <a:pt x="7650" y="6085"/>
                </a:lnTo>
                <a:lnTo>
                  <a:pt x="8614" y="5400"/>
                </a:lnTo>
                <a:lnTo>
                  <a:pt x="9707" y="4971"/>
                </a:lnTo>
                <a:lnTo>
                  <a:pt x="10800" y="4800"/>
                </a:lnTo>
                <a:close/>
              </a:path>
              <a:path w="21600" h="21600" extrusionOk="0">
                <a:moveTo>
                  <a:pt x="8003" y="8057"/>
                </a:moveTo>
                <a:lnTo>
                  <a:pt x="8807" y="7371"/>
                </a:lnTo>
                <a:lnTo>
                  <a:pt x="9546" y="6985"/>
                </a:lnTo>
                <a:lnTo>
                  <a:pt x="10446" y="6771"/>
                </a:lnTo>
                <a:lnTo>
                  <a:pt x="11217" y="6771"/>
                </a:lnTo>
                <a:lnTo>
                  <a:pt x="12053" y="7028"/>
                </a:lnTo>
                <a:lnTo>
                  <a:pt x="12889" y="7457"/>
                </a:lnTo>
                <a:lnTo>
                  <a:pt x="13628" y="8100"/>
                </a:lnTo>
                <a:lnTo>
                  <a:pt x="14175" y="8871"/>
                </a:lnTo>
                <a:lnTo>
                  <a:pt x="14625" y="9814"/>
                </a:lnTo>
                <a:lnTo>
                  <a:pt x="14978" y="10885"/>
                </a:lnTo>
                <a:lnTo>
                  <a:pt x="15171" y="12042"/>
                </a:lnTo>
                <a:lnTo>
                  <a:pt x="15107" y="13114"/>
                </a:lnTo>
                <a:lnTo>
                  <a:pt x="15042" y="14228"/>
                </a:lnTo>
                <a:lnTo>
                  <a:pt x="14689" y="15257"/>
                </a:lnTo>
                <a:lnTo>
                  <a:pt x="14207" y="16285"/>
                </a:lnTo>
                <a:lnTo>
                  <a:pt x="13596" y="17057"/>
                </a:lnTo>
                <a:lnTo>
                  <a:pt x="12889" y="17657"/>
                </a:lnTo>
                <a:lnTo>
                  <a:pt x="12053" y="18085"/>
                </a:lnTo>
                <a:lnTo>
                  <a:pt x="11185" y="18257"/>
                </a:lnTo>
                <a:lnTo>
                  <a:pt x="10414" y="18214"/>
                </a:lnTo>
                <a:lnTo>
                  <a:pt x="9546" y="18042"/>
                </a:lnTo>
                <a:lnTo>
                  <a:pt x="8742" y="17614"/>
                </a:lnTo>
                <a:lnTo>
                  <a:pt x="8003" y="17014"/>
                </a:lnTo>
                <a:lnTo>
                  <a:pt x="7457" y="16242"/>
                </a:lnTo>
                <a:lnTo>
                  <a:pt x="6975" y="15257"/>
                </a:lnTo>
                <a:lnTo>
                  <a:pt x="6653" y="14142"/>
                </a:lnTo>
                <a:lnTo>
                  <a:pt x="6492" y="13114"/>
                </a:lnTo>
                <a:lnTo>
                  <a:pt x="6525" y="11914"/>
                </a:lnTo>
                <a:lnTo>
                  <a:pt x="6621" y="10842"/>
                </a:lnTo>
                <a:lnTo>
                  <a:pt x="6942" y="9771"/>
                </a:lnTo>
                <a:lnTo>
                  <a:pt x="7457" y="8785"/>
                </a:lnTo>
                <a:lnTo>
                  <a:pt x="8003" y="8057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7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storage, very disorganized</a:t>
            </a:r>
          </a:p>
          <a:p>
            <a:r>
              <a:rPr lang="en-US" dirty="0" smtClean="0"/>
              <a:t>Chalk Board </a:t>
            </a:r>
          </a:p>
          <a:p>
            <a:r>
              <a:rPr lang="en-US" dirty="0" smtClean="0"/>
              <a:t>Acoustics </a:t>
            </a:r>
            <a:r>
              <a:rPr lang="en-US" dirty="0" smtClean="0"/>
              <a:t>not great </a:t>
            </a:r>
          </a:p>
          <a:p>
            <a:r>
              <a:rPr lang="en-US" dirty="0" smtClean="0"/>
              <a:t>Enough space to get around</a:t>
            </a:r>
          </a:p>
          <a:p>
            <a:r>
              <a:rPr lang="en-US" dirty="0" smtClean="0"/>
              <a:t>Mobile projector </a:t>
            </a:r>
            <a:r>
              <a:rPr lang="en-US" dirty="0" smtClean="0"/>
              <a:t>station</a:t>
            </a:r>
          </a:p>
          <a:p>
            <a:r>
              <a:rPr lang="en-US" dirty="0" smtClean="0"/>
              <a:t>Many Tack Boards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2" y="-9100"/>
            <a:ext cx="9147412" cy="6860559"/>
          </a:xfrm>
        </p:spPr>
      </p:pic>
    </p:spTree>
    <p:extLst>
      <p:ext uri="{BB962C8B-B14F-4D97-AF65-F5344CB8AC3E}">
        <p14:creationId xmlns:p14="http://schemas.microsoft.com/office/powerpoint/2010/main" val="14527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192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353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261</TotalTime>
  <Words>444</Words>
  <Application>Microsoft Office PowerPoint</Application>
  <PresentationFormat>On-screen Show (4:3)</PresentationFormat>
  <Paragraphs>60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Couture</vt:lpstr>
      <vt:lpstr>Classical School</vt:lpstr>
      <vt:lpstr>About the school</vt:lpstr>
      <vt:lpstr>Demographics</vt:lpstr>
      <vt:lpstr>First Visit</vt:lpstr>
      <vt:lpstr>Second visit</vt:lpstr>
      <vt:lpstr>About the 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Survey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Results</vt:lpstr>
      <vt:lpstr>Our redesign</vt:lpstr>
      <vt:lpstr>Final Design rational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Classical School</dc:title>
  <dc:creator>JENSEN, ERIKA RENEE</dc:creator>
  <cp:lastModifiedBy>BAILIN, JASON M</cp:lastModifiedBy>
  <cp:revision>25</cp:revision>
  <dcterms:created xsi:type="dcterms:W3CDTF">2011-11-08T18:42:17Z</dcterms:created>
  <dcterms:modified xsi:type="dcterms:W3CDTF">2011-12-05T19:57:18Z</dcterms:modified>
</cp:coreProperties>
</file>